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62" r:id="rId2"/>
    <p:sldId id="263" r:id="rId3"/>
    <p:sldId id="264" r:id="rId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992" y="73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971550" y="4267200"/>
            <a:ext cx="4800600" cy="21336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47199" y="1932405"/>
            <a:ext cx="6766153" cy="203646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7199" y="1862294"/>
            <a:ext cx="6766153" cy="16077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7199" y="3968865"/>
            <a:ext cx="6766153" cy="1473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42900" y="2007908"/>
            <a:ext cx="6172200" cy="1960033"/>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9"/>
            <a:ext cx="150876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85800" y="366188"/>
            <a:ext cx="41719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85800" y="1930400"/>
            <a:ext cx="582930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41735" y="1270001"/>
            <a:ext cx="5829300" cy="1816100"/>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41735" y="3397251"/>
            <a:ext cx="5829300" cy="1784349"/>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a:xfrm>
            <a:off x="600075" y="8229600"/>
            <a:ext cx="3000375" cy="609600"/>
          </a:xfrm>
        </p:spPr>
        <p:txBody>
          <a:bodyPr/>
          <a:lstStyle/>
          <a:p>
            <a:endParaRPr lang="en-US"/>
          </a:p>
        </p:txBody>
      </p:sp>
      <p:sp>
        <p:nvSpPr>
          <p:cNvPr id="7" name="Rectangle 6"/>
          <p:cNvSpPr/>
          <p:nvPr/>
        </p:nvSpPr>
        <p:spPr>
          <a:xfrm flipV="1">
            <a:off x="52060" y="3169107"/>
            <a:ext cx="6760136"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51860" y="3121967"/>
            <a:ext cx="6760336"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1230" y="3291840"/>
            <a:ext cx="6760966" cy="6096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685800"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700463"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64067"/>
            <a:ext cx="5829300" cy="1524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71475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68580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371475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5800" y="364067"/>
            <a:ext cx="5829300" cy="1524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2133600"/>
            <a:ext cx="1428750" cy="59944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228850" y="2133600"/>
            <a:ext cx="4286250" cy="59944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534067"/>
            <a:ext cx="5486400" cy="696384"/>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85800" y="7261100"/>
            <a:ext cx="5486400" cy="9144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a:xfrm>
            <a:off x="685800" y="8229600"/>
            <a:ext cx="2914650" cy="609600"/>
          </a:xfrm>
        </p:spPr>
        <p:txBody>
          <a:bodyPr/>
          <a:lstStyle/>
          <a:p>
            <a:endParaRPr lang="en-US"/>
          </a:p>
        </p:txBody>
      </p:sp>
      <p:sp>
        <p:nvSpPr>
          <p:cNvPr id="7" name="Slide Number Placeholder 6"/>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
        <p:nvSpPr>
          <p:cNvPr id="11" name="Rectangle 10"/>
          <p:cNvSpPr/>
          <p:nvPr/>
        </p:nvSpPr>
        <p:spPr>
          <a:xfrm flipV="1">
            <a:off x="51230" y="6244740"/>
            <a:ext cx="6755130"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51382" y="6200633"/>
            <a:ext cx="6754979"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51383" y="6364299"/>
            <a:ext cx="6754978" cy="650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51231" y="88901"/>
            <a:ext cx="6751405" cy="6108700"/>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685800" y="366184"/>
            <a:ext cx="5829300" cy="1524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85800" y="1930400"/>
            <a:ext cx="5829300" cy="6096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629150" y="8255000"/>
            <a:ext cx="1857375" cy="63500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3/13/2020</a:t>
            </a:fld>
            <a:endParaRPr lang="en-US"/>
          </a:p>
        </p:txBody>
      </p:sp>
      <p:sp>
        <p:nvSpPr>
          <p:cNvPr id="3" name="Footer Placeholder 2"/>
          <p:cNvSpPr>
            <a:spLocks noGrp="1"/>
          </p:cNvSpPr>
          <p:nvPr>
            <p:ph type="ftr" sz="quarter" idx="3"/>
          </p:nvPr>
        </p:nvSpPr>
        <p:spPr>
          <a:xfrm>
            <a:off x="685800" y="8229600"/>
            <a:ext cx="2971800" cy="6096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09728" y="8280400"/>
            <a:ext cx="342900" cy="6096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hyperlink" Target="mailto:sidhipharmaequipments@gmail.com" TargetMode="External"/><Relationship Id="rId4" Type="http://schemas.openxmlformats.org/officeDocument/2006/relationships/hyperlink" Target="mailto:sales@sidhipharmaequimen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Manual Operation 6"/>
          <p:cNvSpPr/>
          <p:nvPr/>
        </p:nvSpPr>
        <p:spPr>
          <a:xfrm rot="16200000">
            <a:off x="571501" y="38100"/>
            <a:ext cx="5715000" cy="6553200"/>
          </a:xfrm>
          <a:prstGeom prst="flowChartManualOperation">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p:txBody>
      </p:sp>
      <p:sp>
        <p:nvSpPr>
          <p:cNvPr id="11" name="TextBox 10"/>
          <p:cNvSpPr txBox="1"/>
          <p:nvPr/>
        </p:nvSpPr>
        <p:spPr>
          <a:xfrm>
            <a:off x="533400" y="1371600"/>
            <a:ext cx="5715000" cy="1077218"/>
          </a:xfrm>
          <a:prstGeom prst="rect">
            <a:avLst/>
          </a:prstGeom>
          <a:noFill/>
        </p:spPr>
        <p:txBody>
          <a:bodyPr wrap="square" rtlCol="0">
            <a:spAutoFit/>
          </a:bodyPr>
          <a:lstStyle/>
          <a:p>
            <a:pPr algn="ctr"/>
            <a:r>
              <a:rPr lang="en-US" sz="3200" b="1" u="sng" dirty="0" smtClean="0">
                <a:solidFill>
                  <a:schemeClr val="bg1"/>
                </a:solidFill>
                <a:cs typeface="Arial" pitchFamily="34" charset="0"/>
              </a:rPr>
              <a:t>LIQUID / ORAL MANUFACTURING PLANT</a:t>
            </a:r>
            <a:endParaRPr lang="en-US" sz="3200" dirty="0">
              <a:solidFill>
                <a:schemeClr val="bg1"/>
              </a:solidFill>
            </a:endParaRPr>
          </a:p>
        </p:txBody>
      </p:sp>
      <p:pic>
        <p:nvPicPr>
          <p:cNvPr id="8" name="Picture 2"/>
          <p:cNvPicPr>
            <a:picLocks noChangeAspect="1" noChangeArrowheads="1"/>
          </p:cNvPicPr>
          <p:nvPr/>
        </p:nvPicPr>
        <p:blipFill>
          <a:blip r:embed="rId2"/>
          <a:srcRect/>
          <a:stretch>
            <a:fillRect/>
          </a:stretch>
        </p:blipFill>
        <p:spPr bwMode="auto">
          <a:xfrm>
            <a:off x="4732865" y="304800"/>
            <a:ext cx="1820335" cy="762000"/>
          </a:xfrm>
          <a:prstGeom prst="rect">
            <a:avLst/>
          </a:prstGeom>
          <a:noFill/>
          <a:ln w="9525">
            <a:noFill/>
            <a:miter lim="800000"/>
            <a:headEnd/>
            <a:tailEnd/>
          </a:ln>
          <a:effectLst/>
        </p:spPr>
      </p:pic>
      <p:pic>
        <p:nvPicPr>
          <p:cNvPr id="10" name="Picture 3"/>
          <p:cNvPicPr>
            <a:picLocks noChangeAspect="1" noChangeArrowheads="1"/>
          </p:cNvPicPr>
          <p:nvPr/>
        </p:nvPicPr>
        <p:blipFill>
          <a:blip r:embed="rId3"/>
          <a:srcRect/>
          <a:stretch>
            <a:fillRect/>
          </a:stretch>
        </p:blipFill>
        <p:spPr bwMode="auto">
          <a:xfrm>
            <a:off x="1077383" y="6781800"/>
            <a:ext cx="4637617" cy="533400"/>
          </a:xfrm>
          <a:prstGeom prst="rect">
            <a:avLst/>
          </a:prstGeom>
          <a:noFill/>
          <a:ln w="9525">
            <a:noFill/>
            <a:miter lim="800000"/>
            <a:headEnd/>
            <a:tailEnd/>
          </a:ln>
          <a:effectLst/>
        </p:spPr>
      </p:pic>
      <p:sp>
        <p:nvSpPr>
          <p:cNvPr id="13" name="TextBox 12"/>
          <p:cNvSpPr txBox="1"/>
          <p:nvPr/>
        </p:nvSpPr>
        <p:spPr>
          <a:xfrm>
            <a:off x="381000" y="7239000"/>
            <a:ext cx="6019800" cy="1477328"/>
          </a:xfrm>
          <a:prstGeom prst="rect">
            <a:avLst/>
          </a:prstGeom>
          <a:noFill/>
          <a:ln>
            <a:noFill/>
          </a:ln>
        </p:spPr>
        <p:txBody>
          <a:bodyPr wrap="square" rtlCol="0">
            <a:spAutoFit/>
          </a:bodyPr>
          <a:lstStyle/>
          <a:p>
            <a:pPr algn="ctr"/>
            <a:r>
              <a:rPr lang="en-US" sz="1600" b="1" dirty="0" smtClean="0">
                <a:solidFill>
                  <a:srgbClr val="000099"/>
                </a:solidFill>
              </a:rPr>
              <a:t>Mfg.&amp; Exp. Of Plants &amp; Machineries for Pharmaceuticals,</a:t>
            </a:r>
          </a:p>
          <a:p>
            <a:pPr algn="ctr"/>
            <a:r>
              <a:rPr lang="en-US" sz="1600" b="1" dirty="0" smtClean="0">
                <a:solidFill>
                  <a:srgbClr val="000099"/>
                </a:solidFill>
              </a:rPr>
              <a:t>Cosmetics, Chemicals food &amp; Beverage Industries </a:t>
            </a:r>
          </a:p>
          <a:p>
            <a:pPr algn="ctr"/>
            <a:r>
              <a:rPr lang="en-US" sz="1600" b="1" dirty="0" smtClean="0">
                <a:solidFill>
                  <a:srgbClr val="000099"/>
                </a:solidFill>
              </a:rPr>
              <a:t>Plot No.  1601/1,3</a:t>
            </a:r>
            <a:r>
              <a:rPr lang="en-US" sz="1600" b="1" baseline="30000" dirty="0" smtClean="0">
                <a:solidFill>
                  <a:srgbClr val="000099"/>
                </a:solidFill>
              </a:rPr>
              <a:t>rd</a:t>
            </a:r>
            <a:r>
              <a:rPr lang="en-US" sz="1600" b="1" dirty="0" smtClean="0">
                <a:solidFill>
                  <a:srgbClr val="000099"/>
                </a:solidFill>
              </a:rPr>
              <a:t> Phase G.I.D.C., Vapi-396195. (Gujarat)</a:t>
            </a:r>
          </a:p>
          <a:p>
            <a:pPr algn="ctr"/>
            <a:r>
              <a:rPr lang="en-US" sz="1200" b="1" dirty="0" smtClean="0">
                <a:solidFill>
                  <a:srgbClr val="000099"/>
                </a:solidFill>
              </a:rPr>
              <a:t>Email:</a:t>
            </a:r>
            <a:r>
              <a:rPr lang="en-US" sz="1200" b="1" dirty="0" smtClean="0">
                <a:solidFill>
                  <a:srgbClr val="000099"/>
                </a:solidFill>
                <a:hlinkClick r:id="rId4"/>
              </a:rPr>
              <a:t>sales@sidhipharmaequiment.com</a:t>
            </a:r>
            <a:r>
              <a:rPr lang="en-US" sz="1200" b="1" dirty="0" smtClean="0">
                <a:solidFill>
                  <a:srgbClr val="000099"/>
                </a:solidFill>
              </a:rPr>
              <a:t>:</a:t>
            </a:r>
            <a:r>
              <a:rPr lang="en-US" sz="1200" b="1" dirty="0" smtClean="0">
                <a:solidFill>
                  <a:srgbClr val="000099"/>
                </a:solidFill>
                <a:hlinkClick r:id="rId5"/>
              </a:rPr>
              <a:t>sidhipharmaequipments@gmail.com</a:t>
            </a:r>
            <a:r>
              <a:rPr lang="en-US" sz="1200" b="1" dirty="0" smtClean="0">
                <a:solidFill>
                  <a:srgbClr val="000099"/>
                </a:solidFill>
              </a:rPr>
              <a:t>: </a:t>
            </a:r>
          </a:p>
          <a:p>
            <a:pPr algn="ctr"/>
            <a:r>
              <a:rPr lang="en-US" sz="1200" b="1" dirty="0" smtClean="0">
                <a:solidFill>
                  <a:srgbClr val="000099"/>
                </a:solidFill>
              </a:rPr>
              <a:t>Contact Person : Mr. </a:t>
            </a:r>
            <a:r>
              <a:rPr lang="en-US" sz="1200" b="1" dirty="0" err="1" smtClean="0">
                <a:solidFill>
                  <a:srgbClr val="000099"/>
                </a:solidFill>
              </a:rPr>
              <a:t>Pravin</a:t>
            </a:r>
            <a:r>
              <a:rPr lang="en-US" sz="1200" b="1" dirty="0" smtClean="0">
                <a:solidFill>
                  <a:srgbClr val="000099"/>
                </a:solidFill>
              </a:rPr>
              <a:t>  </a:t>
            </a:r>
            <a:r>
              <a:rPr lang="en-US" sz="1200" b="1" dirty="0" err="1" smtClean="0">
                <a:solidFill>
                  <a:srgbClr val="000099"/>
                </a:solidFill>
              </a:rPr>
              <a:t>Panchal</a:t>
            </a:r>
            <a:r>
              <a:rPr lang="en-US" sz="1200" b="1" dirty="0" smtClean="0">
                <a:solidFill>
                  <a:srgbClr val="000099"/>
                </a:solidFill>
              </a:rPr>
              <a:t>   (9924893790) Mr. </a:t>
            </a:r>
            <a:r>
              <a:rPr lang="en-US" sz="1200" b="1" dirty="0" err="1" smtClean="0">
                <a:solidFill>
                  <a:srgbClr val="000099"/>
                </a:solidFill>
              </a:rPr>
              <a:t>Kiran</a:t>
            </a:r>
            <a:r>
              <a:rPr lang="en-US" sz="1200" b="1" dirty="0" smtClean="0">
                <a:solidFill>
                  <a:srgbClr val="000099"/>
                </a:solidFill>
              </a:rPr>
              <a:t>  </a:t>
            </a:r>
            <a:r>
              <a:rPr lang="en-US" sz="1200" b="1" dirty="0" err="1" smtClean="0">
                <a:solidFill>
                  <a:srgbClr val="000099"/>
                </a:solidFill>
              </a:rPr>
              <a:t>Gophane</a:t>
            </a:r>
            <a:r>
              <a:rPr lang="en-US" sz="1200" b="1" dirty="0" smtClean="0">
                <a:solidFill>
                  <a:srgbClr val="000099"/>
                </a:solidFill>
              </a:rPr>
              <a:t>  (9545868896) </a:t>
            </a:r>
          </a:p>
          <a:p>
            <a:pPr algn="ctr"/>
            <a:r>
              <a:rPr lang="en-US" sz="1600" b="1" dirty="0" smtClean="0">
                <a:solidFill>
                  <a:srgbClr val="000099"/>
                </a:solidFill>
              </a:rPr>
              <a:t>Website: www.sidhipharmaequipment.com</a:t>
            </a:r>
          </a:p>
        </p:txBody>
      </p:sp>
      <p:pic>
        <p:nvPicPr>
          <p:cNvPr id="1026" name="Picture 2"/>
          <p:cNvPicPr>
            <a:picLocks noChangeAspect="1" noChangeArrowheads="1"/>
          </p:cNvPicPr>
          <p:nvPr/>
        </p:nvPicPr>
        <p:blipFill>
          <a:blip r:embed="rId6"/>
          <a:srcRect/>
          <a:stretch>
            <a:fillRect/>
          </a:stretch>
        </p:blipFill>
        <p:spPr bwMode="auto">
          <a:xfrm>
            <a:off x="1487360" y="2514600"/>
            <a:ext cx="3770440" cy="25907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609600"/>
            <a:ext cx="6019800" cy="56388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pPr>
            <a:r>
              <a:rPr lang="en-US" sz="1600" dirty="0" smtClean="0"/>
              <a:t>The Liquid Manufacturing Plants are ideal tools for the pharmaceutical industry for the production of Oral Liquids. It is specially designed to take care of two critical factors which directly affects the quality of the Liquids. Minimum manual handling of Liquid. Effective cleanness during manufacturing. Needless to say, it also provides the benefits of the effective manpower utilization. </a:t>
            </a:r>
          </a:p>
          <a:p>
            <a:pPr marL="342900" indent="-342900">
              <a:lnSpc>
                <a:spcPct val="150000"/>
              </a:lnSpc>
              <a:buAutoNum type="arabicPeriod"/>
            </a:pPr>
            <a:r>
              <a:rPr lang="en-US" sz="1600" dirty="0" smtClean="0"/>
              <a:t>Sugar Syrup Vessel</a:t>
            </a:r>
          </a:p>
          <a:p>
            <a:pPr marL="342900" indent="-342900">
              <a:lnSpc>
                <a:spcPct val="150000"/>
              </a:lnSpc>
              <a:buAutoNum type="arabicPeriod"/>
            </a:pPr>
            <a:r>
              <a:rPr lang="en-US" sz="1600" dirty="0" smtClean="0"/>
              <a:t> Pre - filtration Unit </a:t>
            </a:r>
          </a:p>
          <a:p>
            <a:pPr marL="342900" indent="-342900">
              <a:lnSpc>
                <a:spcPct val="150000"/>
              </a:lnSpc>
              <a:buAutoNum type="arabicPeriod"/>
            </a:pPr>
            <a:r>
              <a:rPr lang="en-US" sz="1600" dirty="0" smtClean="0"/>
              <a:t> Manufacturing Vessel </a:t>
            </a:r>
          </a:p>
          <a:p>
            <a:pPr marL="342900" indent="-342900">
              <a:lnSpc>
                <a:spcPct val="150000"/>
              </a:lnSpc>
              <a:buAutoNum type="arabicPeriod"/>
            </a:pPr>
            <a:r>
              <a:rPr lang="en-US" sz="1600" dirty="0" smtClean="0"/>
              <a:t> Filtration Unit</a:t>
            </a:r>
          </a:p>
          <a:p>
            <a:pPr marL="342900" indent="-342900">
              <a:lnSpc>
                <a:spcPct val="150000"/>
              </a:lnSpc>
              <a:buAutoNum type="arabicPeriod"/>
            </a:pPr>
            <a:r>
              <a:rPr lang="en-US" sz="1600" dirty="0" smtClean="0"/>
              <a:t> Storage Vessel </a:t>
            </a:r>
          </a:p>
          <a:p>
            <a:pPr marL="342900" indent="-342900">
              <a:lnSpc>
                <a:spcPct val="150000"/>
              </a:lnSpc>
              <a:buAutoNum type="arabicPeriod"/>
            </a:pPr>
            <a:r>
              <a:rPr lang="en-US" sz="1600" dirty="0" smtClean="0"/>
              <a:t> Control Panel</a:t>
            </a:r>
          </a:p>
          <a:p>
            <a:pPr marL="342900" indent="-342900">
              <a:lnSpc>
                <a:spcPct val="150000"/>
              </a:lnSpc>
              <a:buAutoNum type="arabicPeriod"/>
            </a:pPr>
            <a:r>
              <a:rPr lang="en-US" sz="1600" dirty="0" smtClean="0"/>
              <a:t> Products Piping </a:t>
            </a:r>
          </a:p>
          <a:p>
            <a:pPr marL="342900" indent="-342900">
              <a:lnSpc>
                <a:spcPct val="150000"/>
              </a:lnSpc>
              <a:buAutoNum type="arabicPeriod"/>
            </a:pPr>
            <a:r>
              <a:rPr lang="en-US" sz="1600" dirty="0" smtClean="0"/>
              <a:t> Working Platform </a:t>
            </a:r>
          </a:p>
          <a:p>
            <a:pPr marL="342900" indent="-342900">
              <a:lnSpc>
                <a:spcPct val="150000"/>
              </a:lnSpc>
            </a:pPr>
            <a:r>
              <a:rPr lang="en-US" sz="1600" dirty="0" smtClean="0"/>
              <a:t>SIDDHI PHARMA EQUIPMENT Liquid Manufacturing Plant consist the following equipment and accessories.</a:t>
            </a:r>
            <a:endParaRPr lang="en-US" sz="1600" dirty="0"/>
          </a:p>
        </p:txBody>
      </p:sp>
      <p:sp>
        <p:nvSpPr>
          <p:cNvPr id="7" name="TextBox 6"/>
          <p:cNvSpPr txBox="1"/>
          <p:nvPr/>
        </p:nvSpPr>
        <p:spPr>
          <a:xfrm>
            <a:off x="228600" y="304800"/>
            <a:ext cx="5715000" cy="369332"/>
          </a:xfrm>
          <a:prstGeom prst="rect">
            <a:avLst/>
          </a:prstGeom>
          <a:noFill/>
        </p:spPr>
        <p:txBody>
          <a:bodyPr wrap="square" rtlCol="0">
            <a:spAutoFit/>
          </a:bodyPr>
          <a:lstStyle/>
          <a:p>
            <a:r>
              <a:rPr lang="en-US" b="1" u="sng" dirty="0" smtClean="0">
                <a:cs typeface="Arial" pitchFamily="34" charset="0"/>
              </a:rPr>
              <a:t>LIQUID / ORAL MANUFACTURING PLANT</a:t>
            </a:r>
            <a:r>
              <a:rPr lang="en-US" b="1" u="sng" dirty="0" smtClean="0"/>
              <a:t>: </a:t>
            </a:r>
            <a:endParaRPr lang="en-US" b="1" u="sng" dirty="0"/>
          </a:p>
        </p:txBody>
      </p:sp>
      <p:pic>
        <p:nvPicPr>
          <p:cNvPr id="9"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pic>
        <p:nvPicPr>
          <p:cNvPr id="2050" name="Picture 2"/>
          <p:cNvPicPr>
            <a:picLocks noChangeAspect="1" noChangeArrowheads="1"/>
          </p:cNvPicPr>
          <p:nvPr/>
        </p:nvPicPr>
        <p:blipFill>
          <a:blip r:embed="rId3"/>
          <a:srcRect/>
          <a:stretch>
            <a:fillRect/>
          </a:stretch>
        </p:blipFill>
        <p:spPr bwMode="auto">
          <a:xfrm>
            <a:off x="1828800" y="6505575"/>
            <a:ext cx="3390900" cy="24860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6705600"/>
            <a:ext cx="6324600" cy="19812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t>Designed in accordance with cGMP requirements.</a:t>
            </a:r>
          </a:p>
          <a:p>
            <a:pPr>
              <a:lnSpc>
                <a:spcPct val="150000"/>
              </a:lnSpc>
              <a:buFont typeface="Wingdings" pitchFamily="2" charset="2"/>
              <a:buChar char="Ø"/>
            </a:pPr>
            <a:r>
              <a:rPr lang="en-US" dirty="0" smtClean="0"/>
              <a:t>The plant is designed to be operated by one operator and helper.</a:t>
            </a:r>
          </a:p>
          <a:p>
            <a:pPr>
              <a:lnSpc>
                <a:spcPct val="150000"/>
              </a:lnSpc>
              <a:buFont typeface="Wingdings" pitchFamily="2" charset="2"/>
              <a:buChar char="Ø"/>
            </a:pPr>
            <a:r>
              <a:rPr lang="en-US" dirty="0" smtClean="0"/>
              <a:t>Saving on precious man power costs.</a:t>
            </a:r>
          </a:p>
          <a:p>
            <a:pPr>
              <a:lnSpc>
                <a:spcPct val="150000"/>
              </a:lnSpc>
              <a:buFont typeface="Wingdings" pitchFamily="2" charset="2"/>
              <a:buChar char="Ø"/>
            </a:pPr>
            <a:r>
              <a:rPr lang="en-US" dirty="0" smtClean="0"/>
              <a:t>No Human Touch any where up to Filling Machine hopper.</a:t>
            </a:r>
          </a:p>
          <a:p>
            <a:endParaRPr lang="en-US" dirty="0"/>
          </a:p>
        </p:txBody>
      </p:sp>
      <p:sp>
        <p:nvSpPr>
          <p:cNvPr id="6" name="TextBox 5"/>
          <p:cNvSpPr txBox="1"/>
          <p:nvPr/>
        </p:nvSpPr>
        <p:spPr>
          <a:xfrm>
            <a:off x="304800" y="685800"/>
            <a:ext cx="6248400" cy="5232202"/>
          </a:xfrm>
          <a:prstGeom prst="rect">
            <a:avLst/>
          </a:prstGeom>
          <a:noFill/>
        </p:spPr>
        <p:txBody>
          <a:bodyPr wrap="square" rtlCol="0">
            <a:spAutoFit/>
          </a:bodyPr>
          <a:lstStyle/>
          <a:p>
            <a:pPr>
              <a:lnSpc>
                <a:spcPct val="150000"/>
              </a:lnSpc>
              <a:buFont typeface="Wingdings" pitchFamily="2" charset="2"/>
              <a:buChar char="Ø"/>
            </a:pPr>
            <a:r>
              <a:rPr lang="en-US" sz="1600" dirty="0" smtClean="0">
                <a:solidFill>
                  <a:schemeClr val="dk1"/>
                </a:solidFill>
              </a:rPr>
              <a:t> </a:t>
            </a:r>
            <a:r>
              <a:rPr lang="en-US" sz="1600" dirty="0" smtClean="0"/>
              <a:t>The Plant is designed to operated only by one operator and one helper. </a:t>
            </a:r>
          </a:p>
          <a:p>
            <a:pPr>
              <a:lnSpc>
                <a:spcPct val="150000"/>
              </a:lnSpc>
              <a:buFont typeface="Wingdings" pitchFamily="2" charset="2"/>
              <a:buChar char="Ø"/>
            </a:pPr>
            <a:r>
              <a:rPr lang="en-US" sz="1600" dirty="0" smtClean="0"/>
              <a:t>All material transfers are done by vacuum or by transfer pumps. </a:t>
            </a:r>
          </a:p>
          <a:p>
            <a:pPr>
              <a:lnSpc>
                <a:spcPct val="150000"/>
              </a:lnSpc>
              <a:buFont typeface="Wingdings" pitchFamily="2" charset="2"/>
              <a:buChar char="Ø"/>
            </a:pPr>
            <a:r>
              <a:rPr lang="en-US" sz="1600" dirty="0" smtClean="0"/>
              <a:t>All the vessels CGMP ( paint free construction). </a:t>
            </a:r>
          </a:p>
          <a:p>
            <a:pPr>
              <a:lnSpc>
                <a:spcPct val="150000"/>
              </a:lnSpc>
              <a:buFont typeface="Wingdings" pitchFamily="2" charset="2"/>
              <a:buChar char="Ø"/>
            </a:pPr>
            <a:r>
              <a:rPr lang="en-US" sz="1600" dirty="0" smtClean="0"/>
              <a:t>The gaskets used are of silicon (food grade). </a:t>
            </a:r>
          </a:p>
          <a:p>
            <a:pPr>
              <a:lnSpc>
                <a:spcPct val="150000"/>
              </a:lnSpc>
              <a:buFont typeface="Wingdings" pitchFamily="2" charset="2"/>
              <a:buChar char="Ø"/>
            </a:pPr>
            <a:r>
              <a:rPr lang="en-US" sz="1600" dirty="0" smtClean="0"/>
              <a:t>All contact parts are of S.S. 304 quality material ( SS316 provided on demand) &amp; finished to class 4B (Mirror) finish and are crevice free. T</a:t>
            </a:r>
          </a:p>
          <a:p>
            <a:pPr>
              <a:lnSpc>
                <a:spcPct val="150000"/>
              </a:lnSpc>
              <a:buFont typeface="Wingdings" pitchFamily="2" charset="2"/>
              <a:buChar char="Ø"/>
            </a:pPr>
            <a:r>
              <a:rPr lang="en-US" sz="1600" dirty="0" smtClean="0"/>
              <a:t>he entry of stirrer &amp; high speed emulsifier are from top. In-Line Emulsifier (as per customer choice) provided on demand (Optional). </a:t>
            </a:r>
          </a:p>
          <a:p>
            <a:pPr>
              <a:lnSpc>
                <a:spcPct val="150000"/>
              </a:lnSpc>
              <a:buFont typeface="Wingdings" pitchFamily="2" charset="2"/>
              <a:buChar char="Ø"/>
            </a:pPr>
            <a:r>
              <a:rPr lang="en-US" sz="1600" dirty="0" smtClean="0"/>
              <a:t>All vessels are suitable for internal pressure of 1 Kg. / Sq. cm. and hence can be sterilized. All pipes, pipe fittings and valves are of Ss304 / Ss316 ( as per customer requirement ) seamless quality, internally electro polished with tri - clover ended joints. </a:t>
            </a:r>
          </a:p>
          <a:p>
            <a:pPr>
              <a:lnSpc>
                <a:spcPct val="150000"/>
              </a:lnSpc>
              <a:buFont typeface="Wingdings" pitchFamily="2" charset="2"/>
              <a:buChar char="Ø"/>
            </a:pPr>
            <a:r>
              <a:rPr lang="en-US" sz="1600" dirty="0" smtClean="0"/>
              <a:t>The entries plant is equipped with CIP &amp; SIP connections, so that customer can use these facility, If have CIP &amp; SIP equipment. </a:t>
            </a:r>
            <a:endParaRPr lang="en-US" sz="1500" dirty="0"/>
          </a:p>
        </p:txBody>
      </p:sp>
      <p:pic>
        <p:nvPicPr>
          <p:cNvPr id="10"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1" name="TextBox 10"/>
          <p:cNvSpPr txBox="1"/>
          <p:nvPr/>
        </p:nvSpPr>
        <p:spPr>
          <a:xfrm>
            <a:off x="381000" y="6400800"/>
            <a:ext cx="3581400" cy="400110"/>
          </a:xfrm>
          <a:prstGeom prst="rect">
            <a:avLst/>
          </a:prstGeom>
          <a:noFill/>
        </p:spPr>
        <p:txBody>
          <a:bodyPr wrap="square" rtlCol="0">
            <a:spAutoFit/>
          </a:bodyPr>
          <a:lstStyle/>
          <a:p>
            <a:r>
              <a:rPr lang="en-US" sz="2000" b="1" u="sng" dirty="0" smtClean="0"/>
              <a:t>Advantageous\ Benefits  : </a:t>
            </a:r>
            <a:endParaRPr lang="en-US" sz="2000" b="1" u="sng" dirty="0"/>
          </a:p>
        </p:txBody>
      </p:sp>
      <p:sp>
        <p:nvSpPr>
          <p:cNvPr id="7" name="TextBox 6"/>
          <p:cNvSpPr txBox="1"/>
          <p:nvPr/>
        </p:nvSpPr>
        <p:spPr>
          <a:xfrm>
            <a:off x="381000" y="304800"/>
            <a:ext cx="1905000" cy="400110"/>
          </a:xfrm>
          <a:prstGeom prst="rect">
            <a:avLst/>
          </a:prstGeom>
          <a:noFill/>
        </p:spPr>
        <p:txBody>
          <a:bodyPr wrap="square" rtlCol="0">
            <a:spAutoFit/>
          </a:bodyPr>
          <a:lstStyle/>
          <a:p>
            <a:r>
              <a:rPr lang="en-US" sz="2000" b="1" u="sng" dirty="0" smtClean="0"/>
              <a:t>Silent Features : </a:t>
            </a:r>
            <a:endParaRPr lang="en-US" sz="2000" b="1" u="sng"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514</TotalTime>
  <Words>393</Words>
  <Application>Microsoft Office PowerPoint</Application>
  <PresentationFormat>On-screen Show (4:3)</PresentationFormat>
  <Paragraphs>32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Equity</vt:lpstr>
      <vt:lpstr>Slide 1</vt:lpstr>
      <vt:lpstr>Slide 2</vt:lpstr>
      <vt:lpstr>Slide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69</cp:revision>
  <dcterms:created xsi:type="dcterms:W3CDTF">2006-08-16T00:00:00Z</dcterms:created>
  <dcterms:modified xsi:type="dcterms:W3CDTF">2020-03-13T06:11:44Z</dcterms:modified>
</cp:coreProperties>
</file>